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78" r:id="rId2"/>
    <p:sldId id="302" r:id="rId3"/>
    <p:sldId id="279" r:id="rId4"/>
    <p:sldId id="281" r:id="rId5"/>
    <p:sldId id="282" r:id="rId6"/>
    <p:sldId id="284" r:id="rId7"/>
    <p:sldId id="283" r:id="rId8"/>
    <p:sldId id="285" r:id="rId9"/>
    <p:sldId id="286" r:id="rId10"/>
    <p:sldId id="289" r:id="rId11"/>
    <p:sldId id="290" r:id="rId12"/>
    <p:sldId id="291" r:id="rId13"/>
    <p:sldId id="292" r:id="rId14"/>
    <p:sldId id="293" r:id="rId15"/>
    <p:sldId id="294" r:id="rId16"/>
    <p:sldId id="287" r:id="rId17"/>
    <p:sldId id="28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DC4"/>
    <a:srgbClr val="FF7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6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596D8-3329-B44E-AC54-1507418FF0B1}" type="datetimeFigureOut">
              <a:rPr lang="en-US" smtClean="0"/>
              <a:t>8/18/17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AFBB2-4E75-E24E-9694-A6998389B7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86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 = looks, N</a:t>
            </a:r>
            <a:r>
              <a:rPr lang="en-US" baseline="0" dirty="0" smtClean="0"/>
              <a:t> = numbers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AFBB2-4E75-E24E-9694-A6998389B7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72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Have students practice</a:t>
            </a:r>
            <a:r>
              <a:rPr lang="en-US" baseline="0" dirty="0" smtClean="0"/>
              <a:t> making</a:t>
            </a:r>
            <a:r>
              <a:rPr lang="en-US" dirty="0" smtClean="0"/>
              <a:t> observations again! </a:t>
            </a:r>
          </a:p>
          <a:p>
            <a:r>
              <a:rPr lang="en-US" dirty="0" smtClean="0"/>
              <a:t>OBS = black and white, 1 large</a:t>
            </a:r>
            <a:r>
              <a:rPr lang="en-US" baseline="0" dirty="0" smtClean="0"/>
              <a:t> rectangle, 1 small white rectangle on the bottom, 4 white squares, 1 black triangle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AFBB2-4E75-E24E-9694-A6998389B7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1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OBS = 4 black ovals, 1 black rounded upside</a:t>
            </a:r>
            <a:r>
              <a:rPr lang="en-US" baseline="0" dirty="0" smtClean="0"/>
              <a:t> down heart-shape</a:t>
            </a:r>
          </a:p>
          <a:p>
            <a:r>
              <a:rPr lang="en-US" baseline="0" dirty="0" smtClean="0"/>
              <a:t>INF = dog print, cat print,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AFBB2-4E75-E24E-9694-A6998389B7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2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OBS = Brown color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AFBB2-4E75-E24E-9694-A6998389B7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54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Love? Believe</a:t>
            </a:r>
            <a:r>
              <a:rPr lang="en-US" baseline="0" dirty="0" smtClean="0"/>
              <a:t> it or not, t</a:t>
            </a:r>
            <a:r>
              <a:rPr lang="en-US" dirty="0" smtClean="0"/>
              <a:t>hese students</a:t>
            </a:r>
            <a:r>
              <a:rPr lang="en-US" baseline="0" dirty="0" smtClean="0"/>
              <a:t> here love each other. How do you know what love looks like?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F661F-6D7C-6749-B456-F9B0D4F5E4BF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It’s okay if you disagree!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F661F-6D7C-6749-B456-F9B0D4F5E4BF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 sure everyone is contributing. Ask</a:t>
            </a:r>
            <a:r>
              <a:rPr lang="en-US" baseline="0" dirty="0" smtClean="0"/>
              <a:t> them what they think if they’re not participating. Help explain it to them if necessary.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F661F-6D7C-6749-B456-F9B0D4F5E4BF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These go for any relationship!!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6F661F-6D7C-6749-B456-F9B0D4F5E4BF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CB58B35-4811-6248-AD4D-4A552F63E07B}" type="datetimeFigureOut">
              <a:rPr lang="en-US" smtClean="0"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EC0364AF-D43D-F74D-9193-BA814D8245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427385"/>
            <a:ext cx="9144000" cy="6430615"/>
          </a:xfrm>
          <a:prstGeom prst="rect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WARM UP – Aug. </a:t>
            </a:r>
            <a:r>
              <a:rPr lang="en-US" dirty="0" smtClean="0">
                <a:solidFill>
                  <a:srgbClr val="FFFF00"/>
                </a:solidFill>
              </a:rPr>
              <a:t>25, 2017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>
          <a:xfrm>
            <a:off x="0" y="1300628"/>
            <a:ext cx="8229600" cy="2112136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FF00"/>
                </a:solidFill>
              </a:rPr>
              <a:t>Do-now</a:t>
            </a:r>
            <a:r>
              <a:rPr lang="en-US" dirty="0" smtClean="0">
                <a:solidFill>
                  <a:srgbClr val="FFFF00"/>
                </a:solidFill>
              </a:rPr>
              <a:t>	</a:t>
            </a:r>
            <a:r>
              <a:rPr lang="en-US" u="sng" dirty="0" smtClean="0">
                <a:solidFill>
                  <a:srgbClr val="FFFF00"/>
                </a:solidFill>
              </a:rPr>
              <a:t>answer the following</a:t>
            </a:r>
            <a:r>
              <a:rPr lang="en-US" dirty="0" smtClean="0">
                <a:solidFill>
                  <a:srgbClr val="FFFF00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>
                <a:solidFill>
                  <a:srgbClr val="FFFF00"/>
                </a:solidFill>
              </a:rPr>
              <a:t>	</a:t>
            </a:r>
            <a:r>
              <a:rPr lang="en-US" dirty="0" smtClean="0">
                <a:solidFill>
                  <a:srgbClr val="FFFF00"/>
                </a:solidFill>
              </a:rPr>
              <a:t>	1) </a:t>
            </a:r>
            <a:r>
              <a:rPr lang="en-US" dirty="0" smtClean="0">
                <a:solidFill>
                  <a:schemeClr val="bg1"/>
                </a:solidFill>
              </a:rPr>
              <a:t>Write down what you 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	</a:t>
            </a:r>
            <a:r>
              <a:rPr lang="en-US" dirty="0" smtClean="0">
                <a:solidFill>
                  <a:schemeClr val="bg1"/>
                </a:solidFill>
              </a:rPr>
              <a:t>	observe in this picture: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**USE COMPLETE SENTENCES!!*</a:t>
            </a:r>
            <a:r>
              <a:rPr lang="en-US" dirty="0" smtClean="0">
                <a:solidFill>
                  <a:schemeClr val="bg1"/>
                </a:solidFill>
              </a:rPr>
              <a:t>*</a:t>
            </a:r>
            <a:endParaRPr lang="en-US" dirty="0" smtClean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035202" y="3437629"/>
            <a:ext cx="3235516" cy="3420371"/>
            <a:chOff x="5756629" y="3285763"/>
            <a:chExt cx="3235516" cy="3420371"/>
          </a:xfrm>
        </p:grpSpPr>
        <p:sp>
          <p:nvSpPr>
            <p:cNvPr id="3" name="Rectangle 2"/>
            <p:cNvSpPr/>
            <p:nvPr/>
          </p:nvSpPr>
          <p:spPr>
            <a:xfrm>
              <a:off x="5756629" y="3285763"/>
              <a:ext cx="3235516" cy="3420371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/>
          </p:nvSpPr>
          <p:spPr>
            <a:xfrm>
              <a:off x="6474483" y="3575685"/>
              <a:ext cx="1839585" cy="69028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474483" y="4362612"/>
              <a:ext cx="1839585" cy="214199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709165" y="4611115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7675506" y="4611115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709711" y="5219059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76052" y="5219059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206688" y="5785608"/>
              <a:ext cx="386537" cy="6775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 Placeholder 4"/>
          <p:cNvSpPr txBox="1">
            <a:spLocks/>
          </p:cNvSpPr>
          <p:nvPr/>
        </p:nvSpPr>
        <p:spPr>
          <a:xfrm>
            <a:off x="0" y="3073552"/>
            <a:ext cx="8229600" cy="2075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rgbClr val="FFFF00"/>
                </a:solidFill>
              </a:rPr>
              <a:t>agenda	</a:t>
            </a:r>
            <a:r>
              <a:rPr lang="en-US" dirty="0" smtClean="0">
                <a:solidFill>
                  <a:schemeClr val="bg1"/>
                </a:solidFill>
              </a:rPr>
              <a:t>-Bio Bulletin 1</a:t>
            </a:r>
            <a:endParaRPr lang="en-US" dirty="0" smtClean="0">
              <a:solidFill>
                <a:srgbClr val="FFFF0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rgbClr val="FFFF00"/>
                </a:solidFill>
              </a:rPr>
              <a:t>		</a:t>
            </a:r>
            <a:r>
              <a:rPr lang="en-US" dirty="0" smtClean="0">
                <a:solidFill>
                  <a:schemeClr val="bg1"/>
                </a:solidFill>
              </a:rPr>
              <a:t>-Demonstration</a:t>
            </a:r>
          </a:p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		- Notes: Observation vs. Inference </a:t>
            </a:r>
          </a:p>
          <a:p>
            <a:pPr marL="0" indent="0">
              <a:buFont typeface="Arial" pitchFamily="34" charset="0"/>
              <a:buNone/>
            </a:pPr>
            <a:r>
              <a:rPr lang="en-US" dirty="0" smtClean="0">
                <a:solidFill>
                  <a:schemeClr val="bg1"/>
                </a:solidFill>
              </a:rPr>
              <a:t>		- Practice: Who is Ms. </a:t>
            </a:r>
            <a:r>
              <a:rPr lang="en-US" dirty="0" err="1" smtClean="0">
                <a:solidFill>
                  <a:schemeClr val="bg1"/>
                </a:solidFill>
              </a:rPr>
              <a:t>Frydman</a:t>
            </a:r>
            <a:r>
              <a:rPr lang="en-US" dirty="0" smtClean="0">
                <a:solidFill>
                  <a:schemeClr val="bg1"/>
                </a:solidFill>
              </a:rPr>
              <a:t>? 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48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1657150" y="4370388"/>
            <a:ext cx="6115250" cy="549275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latin typeface="Baskerville"/>
                <a:cs typeface="Baskerville"/>
              </a:rPr>
              <a:t>Group Work</a:t>
            </a:r>
            <a:endParaRPr lang="en-US" i="1" dirty="0">
              <a:latin typeface="Baskerville"/>
              <a:cs typeface="Baskerville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26723" y="4393811"/>
            <a:ext cx="5818345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000" dirty="0" smtClean="0">
                <a:solidFill>
                  <a:srgbClr val="A22B31"/>
                </a:solidFill>
                <a:latin typeface="Baskerville"/>
                <a:cs typeface="Baskerville"/>
              </a:rPr>
              <a:t>LOVE!</a:t>
            </a:r>
            <a:endParaRPr lang="en-US" sz="10000" dirty="0">
              <a:latin typeface="Baskerville"/>
              <a:cs typeface="Baskerville"/>
            </a:endParaRPr>
          </a:p>
        </p:txBody>
      </p:sp>
      <p:pic>
        <p:nvPicPr>
          <p:cNvPr id="4" name="Picture 3" descr="photo 2 (2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197699" y="541250"/>
            <a:ext cx="4866334" cy="36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810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 1 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09" y="129118"/>
            <a:ext cx="5938725" cy="44540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81312" y="-313192"/>
            <a:ext cx="2962688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b="1" dirty="0">
                <a:latin typeface="Baskerville"/>
                <a:cs typeface="Baskerville"/>
              </a:rPr>
              <a:t>L</a:t>
            </a:r>
            <a:endParaRPr lang="en-US" sz="25000" dirty="0" smtClean="0">
              <a:latin typeface="Baskerville"/>
              <a:cs typeface="Baskerville"/>
            </a:endParaRPr>
          </a:p>
          <a:p>
            <a:endParaRPr lang="en-US" dirty="0">
              <a:latin typeface="Baskerville"/>
              <a:cs typeface="Baskerville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276080" y="3382433"/>
            <a:ext cx="2758391" cy="1041828"/>
          </a:xfrm>
          <a:prstGeom prst="wedgeEllipseCallout">
            <a:avLst>
              <a:gd name="adj1" fmla="val -24193"/>
              <a:gd name="adj2" fmla="val -9292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Oh yes… Uh-huh… Good idea…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-1" y="4583162"/>
            <a:ext cx="61813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Baskerville"/>
                <a:cs typeface="Baskerville"/>
              </a:rPr>
              <a:t>Listen without judgment</a:t>
            </a:r>
            <a:endParaRPr lang="en-US" sz="30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/>
            <a:r>
              <a:rPr lang="en-US" sz="2800" i="1" dirty="0" smtClean="0">
                <a:latin typeface="Baskerville"/>
                <a:cs typeface="Baskerville"/>
              </a:rPr>
              <a:t> </a:t>
            </a:r>
            <a:r>
              <a:rPr lang="en-US" sz="2800" i="1" dirty="0" smtClean="0">
                <a:solidFill>
                  <a:srgbClr val="FF0000"/>
                </a:solidFill>
                <a:latin typeface="Baskerville"/>
                <a:cs typeface="Baskerville"/>
              </a:rPr>
              <a:t>“I don’t understand—Can you explain </a:t>
            </a:r>
          </a:p>
          <a:p>
            <a:pPr algn="ctr">
              <a:spcAft>
                <a:spcPts val="1800"/>
              </a:spcAft>
            </a:pPr>
            <a:r>
              <a:rPr lang="en-US" sz="2800" i="1" dirty="0" smtClean="0">
                <a:solidFill>
                  <a:srgbClr val="FF0000"/>
                </a:solidFill>
                <a:latin typeface="Baskerville"/>
                <a:cs typeface="Baskerville"/>
              </a:rPr>
              <a:t>what you mean?” </a:t>
            </a:r>
            <a:endParaRPr lang="en-US" sz="28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/>
            <a:r>
              <a:rPr lang="en-US" sz="2800" dirty="0" smtClean="0">
                <a:latin typeface="Baskerville"/>
                <a:cs typeface="Baskerville"/>
              </a:rPr>
              <a:t>Everyone has a different background.</a:t>
            </a:r>
            <a:endParaRPr lang="en-US" sz="2800" dirty="0">
              <a:latin typeface="Baskerville"/>
              <a:cs typeface="Baskerville"/>
            </a:endParaRPr>
          </a:p>
        </p:txBody>
      </p:sp>
    </p:spTree>
    <p:extLst>
      <p:ext uri="{BB962C8B-B14F-4D97-AF65-F5344CB8AC3E}">
        <p14:creationId xmlns:p14="http://schemas.microsoft.com/office/powerpoint/2010/main" val="3337696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377177"/>
            <a:ext cx="2987701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b="1" dirty="0" smtClean="0">
                <a:latin typeface="Baskerville"/>
                <a:cs typeface="Baskerville"/>
              </a:rPr>
              <a:t>O</a:t>
            </a:r>
            <a:endParaRPr lang="en-US" sz="25000" dirty="0" smtClean="0">
              <a:latin typeface="Baskerville"/>
              <a:cs typeface="Baskerville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87700" y="4613033"/>
            <a:ext cx="6150709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Baskerville"/>
                <a:cs typeface="Baskerville"/>
              </a:rPr>
              <a:t>Ownership as a team</a:t>
            </a:r>
            <a:r>
              <a:rPr lang="en-US" sz="3000" i="1" dirty="0" smtClean="0">
                <a:solidFill>
                  <a:srgbClr val="FF0000"/>
                </a:solidFill>
                <a:latin typeface="Baskerville"/>
                <a:cs typeface="Baskerville"/>
              </a:rPr>
              <a:t> </a:t>
            </a:r>
            <a:endParaRPr lang="en-US" sz="30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>
              <a:spcAft>
                <a:spcPts val="1800"/>
              </a:spcAft>
            </a:pPr>
            <a:r>
              <a:rPr lang="en-US" sz="2800" i="1" dirty="0" smtClean="0">
                <a:solidFill>
                  <a:srgbClr val="FF0000"/>
                </a:solidFill>
                <a:latin typeface="Baskerville"/>
                <a:cs typeface="Baskerville"/>
              </a:rPr>
              <a:t>“Does everyone agree</a:t>
            </a:r>
            <a:r>
              <a:rPr lang="en-US" sz="2800" dirty="0" smtClean="0">
                <a:solidFill>
                  <a:srgbClr val="FF0000"/>
                </a:solidFill>
                <a:latin typeface="Baskerville"/>
                <a:cs typeface="Baskerville"/>
              </a:rPr>
              <a:t> </a:t>
            </a:r>
            <a:r>
              <a:rPr lang="en-US" sz="2800" i="1" dirty="0" smtClean="0">
                <a:solidFill>
                  <a:srgbClr val="FF0000"/>
                </a:solidFill>
                <a:latin typeface="Baskerville"/>
                <a:cs typeface="Baskerville"/>
              </a:rPr>
              <a:t>with this idea?”</a:t>
            </a:r>
            <a:endParaRPr lang="en-US" sz="28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/>
            <a:r>
              <a:rPr lang="en-US" sz="2800" dirty="0" smtClean="0">
                <a:latin typeface="Baskerville"/>
                <a:cs typeface="Baskerville"/>
              </a:rPr>
              <a:t>The team’s decision is </a:t>
            </a:r>
          </a:p>
          <a:p>
            <a:pPr algn="ctr"/>
            <a:r>
              <a:rPr lang="en-US" sz="2800" dirty="0" smtClean="0">
                <a:latin typeface="Baskerville"/>
                <a:cs typeface="Baskerville"/>
              </a:rPr>
              <a:t>the one everyone makes.</a:t>
            </a:r>
          </a:p>
        </p:txBody>
      </p:sp>
      <p:pic>
        <p:nvPicPr>
          <p:cNvPr id="2" name="Picture 1" descr="photo (3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723" y="199765"/>
            <a:ext cx="5801920" cy="4351440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3409701" y="199764"/>
            <a:ext cx="2484129" cy="1226629"/>
          </a:xfrm>
          <a:prstGeom prst="wedgeEllipseCallout">
            <a:avLst>
              <a:gd name="adj1" fmla="val 81618"/>
              <a:gd name="adj2" fmla="val 313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Hmm, I disagree with that because…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098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 (2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6" y="82542"/>
            <a:ext cx="5922372" cy="44417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77642" y="0"/>
            <a:ext cx="303050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b="1" dirty="0" smtClean="0">
                <a:latin typeface="Baskerville"/>
                <a:cs typeface="Baskerville"/>
              </a:rPr>
              <a:t>V</a:t>
            </a:r>
            <a:endParaRPr lang="en-US" sz="25000" dirty="0" smtClean="0">
              <a:latin typeface="Baskerville"/>
              <a:cs typeface="Baskerville"/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2625821" y="3193167"/>
            <a:ext cx="1983639" cy="1037745"/>
          </a:xfrm>
          <a:prstGeom prst="wedgeEllipseCallout">
            <a:avLst>
              <a:gd name="adj1" fmla="val 41291"/>
              <a:gd name="adj2" fmla="val -8839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What do you think that is?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4549676"/>
            <a:ext cx="607764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Baskerville"/>
                <a:cs typeface="Baskerville"/>
              </a:rPr>
              <a:t>Value everyone’s input</a:t>
            </a:r>
            <a:r>
              <a:rPr lang="en-US" sz="3000" i="1" dirty="0" smtClean="0">
                <a:solidFill>
                  <a:srgbClr val="FF0000"/>
                </a:solidFill>
                <a:latin typeface="Baskerville"/>
                <a:cs typeface="Baskerville"/>
              </a:rPr>
              <a:t> </a:t>
            </a:r>
            <a:endParaRPr lang="en-US" sz="30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>
              <a:spcAft>
                <a:spcPts val="1800"/>
              </a:spcAft>
            </a:pPr>
            <a:r>
              <a:rPr lang="en-US" sz="2400" i="1" dirty="0" smtClean="0">
                <a:solidFill>
                  <a:srgbClr val="FF0000"/>
                </a:solidFill>
                <a:latin typeface="Baskerville"/>
                <a:cs typeface="Baskerville"/>
              </a:rPr>
              <a:t>“What do you think about this idea?”</a:t>
            </a:r>
            <a:r>
              <a:rPr lang="en-US" sz="2400" dirty="0" smtClean="0">
                <a:solidFill>
                  <a:srgbClr val="FF0000"/>
                </a:solidFill>
                <a:latin typeface="Baskerville"/>
                <a:cs typeface="Baskerville"/>
              </a:rPr>
              <a:t> </a:t>
            </a:r>
          </a:p>
          <a:p>
            <a:pPr algn="ctr"/>
            <a:r>
              <a:rPr lang="en-US" sz="2400" dirty="0" smtClean="0">
                <a:latin typeface="Baskerville"/>
                <a:cs typeface="Baskerville"/>
              </a:rPr>
              <a:t>Everyone has </a:t>
            </a:r>
          </a:p>
          <a:p>
            <a:pPr algn="ctr"/>
            <a:r>
              <a:rPr lang="en-US" sz="2400" dirty="0" smtClean="0">
                <a:latin typeface="Baskerville"/>
                <a:cs typeface="Baskerville"/>
              </a:rPr>
              <a:t>something to contribute!</a:t>
            </a:r>
          </a:p>
        </p:txBody>
      </p:sp>
    </p:spTree>
    <p:extLst>
      <p:ext uri="{BB962C8B-B14F-4D97-AF65-F5344CB8AC3E}">
        <p14:creationId xmlns:p14="http://schemas.microsoft.com/office/powerpoint/2010/main" val="3413535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" y="-27310"/>
            <a:ext cx="334335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b="1" dirty="0" smtClean="0">
                <a:latin typeface="Baskerville"/>
                <a:cs typeface="Baskerville"/>
              </a:rPr>
              <a:t>E</a:t>
            </a:r>
            <a:endParaRPr lang="en-US" sz="25000" dirty="0" smtClean="0">
              <a:latin typeface="Baskerville"/>
              <a:cs typeface="Baskerville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0624" y="4145458"/>
            <a:ext cx="456153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Baskerville"/>
                <a:cs typeface="Baskerville"/>
              </a:rPr>
              <a:t>Every minute counts</a:t>
            </a:r>
            <a:r>
              <a:rPr lang="en-US" sz="3000" i="1" dirty="0" smtClean="0">
                <a:solidFill>
                  <a:srgbClr val="FF0000"/>
                </a:solidFill>
                <a:latin typeface="Baskerville"/>
                <a:cs typeface="Baskerville"/>
              </a:rPr>
              <a:t> </a:t>
            </a:r>
            <a:endParaRPr lang="en-US" sz="30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>
              <a:spcAft>
                <a:spcPts val="1800"/>
              </a:spcAft>
            </a:pPr>
            <a:r>
              <a:rPr lang="en-US" sz="2400" i="1" dirty="0" smtClean="0">
                <a:solidFill>
                  <a:srgbClr val="FF0000"/>
                </a:solidFill>
                <a:latin typeface="Baskerville"/>
                <a:cs typeface="Baskerville"/>
              </a:rPr>
              <a:t>“We’re done, so let’s double check.”</a:t>
            </a:r>
            <a:endParaRPr lang="en-US" sz="2400" dirty="0" smtClean="0">
              <a:solidFill>
                <a:srgbClr val="FF0000"/>
              </a:solidFill>
              <a:latin typeface="Baskerville"/>
              <a:cs typeface="Baskerville"/>
            </a:endParaRPr>
          </a:p>
          <a:p>
            <a:pPr algn="ctr"/>
            <a:r>
              <a:rPr lang="en-US" sz="2400" dirty="0" smtClean="0">
                <a:latin typeface="Baskerville"/>
                <a:cs typeface="Baskerville"/>
              </a:rPr>
              <a:t>Remember, do your best </a:t>
            </a:r>
          </a:p>
          <a:p>
            <a:pPr algn="ctr"/>
            <a:r>
              <a:rPr lang="en-US" sz="2400" dirty="0" smtClean="0">
                <a:latin typeface="Baskerville"/>
                <a:cs typeface="Baskerville"/>
              </a:rPr>
              <a:t>at all times.</a:t>
            </a:r>
            <a:endParaRPr lang="en-US" sz="2400" dirty="0">
              <a:latin typeface="Baskerville"/>
              <a:cs typeface="Baskerville"/>
            </a:endParaRPr>
          </a:p>
        </p:txBody>
      </p:sp>
      <p:pic>
        <p:nvPicPr>
          <p:cNvPr id="3" name="Picture 2" descr="photo 1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6223" y="825815"/>
            <a:ext cx="5807453" cy="4355590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>
            <a:off x="6664452" y="4145458"/>
            <a:ext cx="2265485" cy="1227127"/>
          </a:xfrm>
          <a:prstGeom prst="wedgeEllipseCallout">
            <a:avLst>
              <a:gd name="adj1" fmla="val 31698"/>
              <a:gd name="adj2" fmla="val -1105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Here, let me help you so we finish on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353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t="85091"/>
          <a:stretch>
            <a:fillRect/>
          </a:stretch>
        </p:blipFill>
        <p:spPr>
          <a:xfrm>
            <a:off x="405889" y="5393734"/>
            <a:ext cx="8398748" cy="13689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 b="32727"/>
          <a:stretch>
            <a:fillRect/>
          </a:stretch>
        </p:blipFill>
        <p:spPr>
          <a:xfrm>
            <a:off x="405889" y="91658"/>
            <a:ext cx="8398748" cy="617705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300" y="762000"/>
            <a:ext cx="7581900" cy="5207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b="1" dirty="0" smtClean="0">
                <a:solidFill>
                  <a:srgbClr val="A22B31"/>
                </a:solidFill>
                <a:latin typeface="Baskerville"/>
                <a:cs typeface="Baskerville"/>
              </a:rPr>
              <a:t>L</a:t>
            </a:r>
            <a:r>
              <a:rPr lang="en-US" sz="5400" b="1" dirty="0" smtClean="0">
                <a:solidFill>
                  <a:srgbClr val="A22B31"/>
                </a:solidFill>
                <a:latin typeface="Baskerville"/>
                <a:cs typeface="Baskerville"/>
              </a:rPr>
              <a:t>isten</a:t>
            </a:r>
            <a:r>
              <a:rPr lang="en-US" sz="5400" i="1" dirty="0" smtClean="0">
                <a:solidFill>
                  <a:srgbClr val="A22B31"/>
                </a:solidFill>
                <a:latin typeface="Baskerville"/>
                <a:cs typeface="Baskerville"/>
              </a:rPr>
              <a:t> without Judgment</a:t>
            </a:r>
          </a:p>
          <a:p>
            <a:pPr algn="ctr">
              <a:buNone/>
            </a:pPr>
            <a:r>
              <a:rPr lang="en-US" sz="7200" b="1" dirty="0" smtClean="0">
                <a:solidFill>
                  <a:srgbClr val="A22B31"/>
                </a:solidFill>
                <a:latin typeface="Baskerville"/>
                <a:cs typeface="Baskerville"/>
              </a:rPr>
              <a:t>O</a:t>
            </a:r>
            <a:r>
              <a:rPr lang="en-US" sz="5400" b="1" dirty="0" smtClean="0">
                <a:solidFill>
                  <a:srgbClr val="A22B31"/>
                </a:solidFill>
                <a:latin typeface="Baskerville"/>
                <a:cs typeface="Baskerville"/>
              </a:rPr>
              <a:t>wnership</a:t>
            </a:r>
            <a:r>
              <a:rPr lang="en-US" sz="5400" i="1" dirty="0" smtClean="0">
                <a:solidFill>
                  <a:srgbClr val="A22B31"/>
                </a:solidFill>
                <a:latin typeface="Baskerville"/>
                <a:cs typeface="Baskerville"/>
              </a:rPr>
              <a:t> as a Team</a:t>
            </a:r>
          </a:p>
          <a:p>
            <a:pPr algn="ctr">
              <a:buNone/>
            </a:pPr>
            <a:r>
              <a:rPr lang="en-US" sz="7200" b="1" dirty="0" smtClean="0">
                <a:solidFill>
                  <a:srgbClr val="A22B31"/>
                </a:solidFill>
                <a:latin typeface="Baskerville"/>
                <a:cs typeface="Baskerville"/>
              </a:rPr>
              <a:t>V</a:t>
            </a:r>
            <a:r>
              <a:rPr lang="en-US" sz="5400" b="1" dirty="0" smtClean="0">
                <a:solidFill>
                  <a:srgbClr val="A22B31"/>
                </a:solidFill>
                <a:latin typeface="Baskerville"/>
                <a:cs typeface="Baskerville"/>
              </a:rPr>
              <a:t>alue</a:t>
            </a:r>
            <a:r>
              <a:rPr lang="en-US" sz="5400" i="1" dirty="0" smtClean="0">
                <a:solidFill>
                  <a:srgbClr val="A22B31"/>
                </a:solidFill>
                <a:latin typeface="Baskerville"/>
                <a:cs typeface="Baskerville"/>
              </a:rPr>
              <a:t> everyone’s Input</a:t>
            </a:r>
          </a:p>
          <a:p>
            <a:pPr algn="ctr">
              <a:buNone/>
            </a:pPr>
            <a:r>
              <a:rPr lang="en-US" sz="7200" b="1" dirty="0" smtClean="0">
                <a:solidFill>
                  <a:srgbClr val="A22B31"/>
                </a:solidFill>
                <a:latin typeface="Baskerville"/>
                <a:cs typeface="Baskerville"/>
              </a:rPr>
              <a:t>E</a:t>
            </a:r>
            <a:r>
              <a:rPr lang="en-US" sz="5400" b="1" dirty="0" smtClean="0">
                <a:solidFill>
                  <a:srgbClr val="A22B31"/>
                </a:solidFill>
                <a:latin typeface="Baskerville"/>
                <a:cs typeface="Baskerville"/>
              </a:rPr>
              <a:t>very</a:t>
            </a:r>
            <a:r>
              <a:rPr lang="en-US" sz="5400" i="1" dirty="0" smtClean="0">
                <a:solidFill>
                  <a:srgbClr val="A22B31"/>
                </a:solidFill>
                <a:latin typeface="Baskerville"/>
                <a:cs typeface="Baskerville"/>
              </a:rPr>
              <a:t> minute Counts</a:t>
            </a:r>
          </a:p>
        </p:txBody>
      </p:sp>
    </p:spTree>
    <p:extLst>
      <p:ext uri="{BB962C8B-B14F-4D97-AF65-F5344CB8AC3E}">
        <p14:creationId xmlns:p14="http://schemas.microsoft.com/office/powerpoint/2010/main" val="2328271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Part </a:t>
            </a:r>
            <a:r>
              <a:rPr lang="en-US" b="1" dirty="0" smtClean="0">
                <a:latin typeface="Champagne &amp; Limousines"/>
                <a:cs typeface="Champagne &amp; Limousines"/>
              </a:rPr>
              <a:t>IV. </a:t>
            </a:r>
            <a:r>
              <a:rPr lang="en-US" b="1" dirty="0" smtClean="0">
                <a:latin typeface="Champagne &amp; Limousines"/>
                <a:cs typeface="Champagne &amp; Limousines"/>
              </a:rPr>
              <a:t>Who is </a:t>
            </a:r>
            <a:r>
              <a:rPr lang="en-US" b="1" dirty="0" smtClean="0">
                <a:latin typeface="Champagne &amp; Limousines"/>
                <a:cs typeface="Champagne &amp; Limousines"/>
              </a:rPr>
              <a:t>Mr. Thomas?</a:t>
            </a:r>
            <a:endParaRPr lang="en-US" b="1" i="1" dirty="0">
              <a:latin typeface="Champagne &amp; Limousines"/>
              <a:cs typeface="Champagne &amp; Limousin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305082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hampagne &amp; Limousines"/>
                <a:cs typeface="Champagne &amp; Limousines"/>
              </a:rPr>
              <a:t>In your small groups, </a:t>
            </a:r>
            <a:r>
              <a:rPr lang="en-US" sz="3600" b="1" dirty="0" smtClean="0">
                <a:solidFill>
                  <a:schemeClr val="accent3"/>
                </a:solidFill>
                <a:latin typeface="Champagne &amp; Limousines"/>
                <a:cs typeface="Champagne &amp; Limousines"/>
              </a:rPr>
              <a:t>make observations</a:t>
            </a:r>
            <a:r>
              <a:rPr lang="en-US" sz="3600" b="1" dirty="0" smtClean="0">
                <a:latin typeface="Champagne &amp; Limousines"/>
                <a:cs typeface="Champagne &amp; Limousines"/>
              </a:rPr>
              <a:t> of </a:t>
            </a:r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the objects in the bag.</a:t>
            </a:r>
          </a:p>
          <a:p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Then </a:t>
            </a:r>
            <a:r>
              <a:rPr lang="en-US" sz="3600" b="1" dirty="0" smtClean="0">
                <a:solidFill>
                  <a:srgbClr val="FF6700"/>
                </a:solidFill>
                <a:latin typeface="Champagne &amp; Limousines"/>
                <a:cs typeface="Champagne &amp; Limousines"/>
              </a:rPr>
              <a:t>make an inference </a:t>
            </a:r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about what the object says </a:t>
            </a:r>
            <a:r>
              <a:rPr lang="en-US" sz="3600" b="1" dirty="0" smtClean="0">
                <a:solidFill>
                  <a:srgbClr val="FF6700"/>
                </a:solidFill>
                <a:latin typeface="Champagne &amp; Limousines"/>
                <a:cs typeface="Champagne &amp; Limousines"/>
              </a:rPr>
              <a:t>about </a:t>
            </a:r>
            <a:r>
              <a:rPr lang="en-US" sz="3600" b="1" dirty="0" smtClean="0">
                <a:solidFill>
                  <a:srgbClr val="FF6700"/>
                </a:solidFill>
                <a:latin typeface="Champagne &amp; Limousines"/>
                <a:cs typeface="Champagne &amp; Limousines"/>
              </a:rPr>
              <a:t>Mr. Thomas</a:t>
            </a:r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!</a:t>
            </a:r>
            <a:endParaRPr lang="en-US" sz="3200" b="1" dirty="0" smtClean="0">
              <a:solidFill>
                <a:srgbClr val="000000"/>
              </a:solidFill>
              <a:latin typeface="Champagne &amp; Limousines"/>
              <a:cs typeface="Champagne &amp; Limousine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III.  </a:t>
            </a:r>
            <a:r>
              <a:rPr lang="en-US" i="1" dirty="0" err="1" smtClean="0">
                <a:latin typeface="Champagne &amp; Limousines"/>
                <a:cs typeface="Champagne &amp; Limousines"/>
              </a:rPr>
              <a:t>Groupwork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</p:spTree>
    <p:extLst>
      <p:ext uri="{BB962C8B-B14F-4D97-AF65-F5344CB8AC3E}">
        <p14:creationId xmlns:p14="http://schemas.microsoft.com/office/powerpoint/2010/main" val="974009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606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Part </a:t>
            </a:r>
            <a:r>
              <a:rPr lang="en-US" b="1" dirty="0" smtClean="0">
                <a:latin typeface="Champagne &amp; Limousines"/>
                <a:cs typeface="Champagne &amp; Limousines"/>
              </a:rPr>
              <a:t>IV. </a:t>
            </a:r>
            <a:r>
              <a:rPr lang="en-US" b="1" dirty="0" smtClean="0">
                <a:latin typeface="Champagne &amp; Limousines"/>
                <a:cs typeface="Champagne &amp; Limousines"/>
              </a:rPr>
              <a:t>Who is </a:t>
            </a:r>
            <a:r>
              <a:rPr lang="en-US" b="1" dirty="0" smtClean="0">
                <a:latin typeface="Champagne &amp; Limousines"/>
                <a:cs typeface="Champagne &amp; Limousines"/>
              </a:rPr>
              <a:t>Mr. Thomas? </a:t>
            </a:r>
            <a:r>
              <a:rPr lang="en-US" b="1" dirty="0" smtClean="0">
                <a:latin typeface="Champagne &amp; Limousines"/>
                <a:cs typeface="Champagne &amp; Limousines"/>
              </a:rPr>
              <a:t>– Debrief</a:t>
            </a:r>
            <a:endParaRPr lang="en-US" b="1" i="1" dirty="0">
              <a:latin typeface="Champagne &amp; Limousines"/>
              <a:cs typeface="Champagne &amp; Limousin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610600" cy="305082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So, what inferences do you have about </a:t>
            </a:r>
            <a:r>
              <a:rPr lang="en-US" sz="32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Mr. Thomas?</a:t>
            </a:r>
            <a:endParaRPr lang="en-US" sz="3200" b="1" dirty="0" smtClean="0">
              <a:solidFill>
                <a:srgbClr val="000000"/>
              </a:solidFill>
              <a:latin typeface="Champagne &amp; Limousines"/>
              <a:cs typeface="Champagne &amp; Limousine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III.  </a:t>
            </a:r>
            <a:r>
              <a:rPr lang="en-US" i="1" dirty="0" err="1" smtClean="0">
                <a:latin typeface="Champagne &amp; Limousines"/>
                <a:cs typeface="Champagne &amp; Limousines"/>
              </a:rPr>
              <a:t>Groupwork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</p:spTree>
    <p:extLst>
      <p:ext uri="{BB962C8B-B14F-4D97-AF65-F5344CB8AC3E}">
        <p14:creationId xmlns:p14="http://schemas.microsoft.com/office/powerpoint/2010/main" val="3034098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/>
              <a:t>Part I. Demonstration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As you watch the demo, write down 2-3 observations.</a:t>
            </a:r>
          </a:p>
          <a:p>
            <a:endParaRPr lang="en-US" sz="3000" dirty="0" smtClean="0"/>
          </a:p>
          <a:p>
            <a:r>
              <a:rPr lang="en-US" sz="3000" dirty="0" smtClean="0"/>
              <a:t>Be as specific as possible!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453214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32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31859C"/>
                </a:solidFill>
                <a:latin typeface="Champagne &amp; Limousines Bold"/>
                <a:cs typeface="Champagne &amp; Limousines Bold"/>
              </a:rPr>
              <a:t>Observations vs. Inferences</a:t>
            </a:r>
            <a:endParaRPr lang="en-US" sz="6000" dirty="0">
              <a:solidFill>
                <a:srgbClr val="31859C"/>
              </a:solidFill>
              <a:latin typeface="Champagne &amp; Limousines Bold"/>
              <a:cs typeface="Champagne &amp; Limousines Bold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6333" y="1953831"/>
            <a:ext cx="4430890" cy="4400932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Copy </a:t>
            </a:r>
            <a:r>
              <a:rPr lang="en-US" b="1" dirty="0" smtClean="0">
                <a:solidFill>
                  <a:srgbClr val="0000FF"/>
                </a:solidFill>
              </a:rPr>
              <a:t>BLUE </a:t>
            </a:r>
            <a:r>
              <a:rPr lang="en-US" dirty="0" smtClean="0"/>
              <a:t>onto </a:t>
            </a:r>
            <a:r>
              <a:rPr lang="en-US" b="1" dirty="0" smtClean="0">
                <a:solidFill>
                  <a:srgbClr val="0000FF"/>
                </a:solidFill>
              </a:rPr>
              <a:t>Page </a:t>
            </a:r>
            <a:r>
              <a:rPr lang="en-US" b="1" dirty="0">
                <a:solidFill>
                  <a:srgbClr val="0000FF"/>
                </a:solidFill>
              </a:rPr>
              <a:t>4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23839" y="1953831"/>
            <a:ext cx="3412663" cy="3662391"/>
            <a:chOff x="457200" y="3084240"/>
            <a:chExt cx="3235516" cy="3420371"/>
          </a:xfrm>
        </p:grpSpPr>
        <p:sp>
          <p:nvSpPr>
            <p:cNvPr id="6" name="Rectangle 5"/>
            <p:cNvSpPr/>
            <p:nvPr/>
          </p:nvSpPr>
          <p:spPr>
            <a:xfrm>
              <a:off x="457200" y="3084240"/>
              <a:ext cx="3235516" cy="3420371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/>
          </p:nvSpPr>
          <p:spPr>
            <a:xfrm>
              <a:off x="1175054" y="3374162"/>
              <a:ext cx="1839585" cy="69028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175054" y="4161089"/>
              <a:ext cx="1839585" cy="214199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409736" y="4409592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76077" y="4409592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410282" y="5017536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376623" y="5017536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07259" y="5584085"/>
              <a:ext cx="386537" cy="6775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2557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What is an Observation in </a:t>
            </a:r>
            <a:r>
              <a:rPr lang="en-US" b="1" dirty="0">
                <a:latin typeface="Champagne &amp; Limousines"/>
                <a:cs typeface="Champagne &amp; Limousines"/>
              </a:rPr>
              <a:t>S</a:t>
            </a:r>
            <a:r>
              <a:rPr lang="en-US" b="1" dirty="0" smtClean="0">
                <a:latin typeface="Champagne &amp; Limousines"/>
                <a:cs typeface="Champagne &amp; Limousines"/>
              </a:rPr>
              <a:t>cience?</a:t>
            </a:r>
            <a:endParaRPr lang="en-US" b="1" dirty="0">
              <a:latin typeface="Champagne &amp; Limousines"/>
              <a:cs typeface="Champagne &amp; Limousin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24489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>
                <a:latin typeface="Champagne &amp; Limousines"/>
                <a:cs typeface="Champagne &amp; Limousines"/>
              </a:rPr>
              <a:t>Observation: </a:t>
            </a:r>
            <a:r>
              <a:rPr lang="en-US" sz="36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Something you notice with your five senses (tools can be used)</a:t>
            </a:r>
          </a:p>
          <a:p>
            <a:endParaRPr lang="en-US" sz="3600" b="1" dirty="0" smtClean="0">
              <a:solidFill>
                <a:srgbClr val="000000"/>
              </a:solidFill>
              <a:latin typeface="Champagne &amp; Limousines"/>
              <a:cs typeface="Champagne &amp; Limousines"/>
            </a:endParaRPr>
          </a:p>
          <a:p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Note: This might be slightly </a:t>
            </a:r>
          </a:p>
          <a:p>
            <a:pPr marL="169863" indent="0">
              <a:buNone/>
            </a:pPr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different than how “observation” </a:t>
            </a:r>
          </a:p>
          <a:p>
            <a:pPr marL="169863" indent="0">
              <a:buNone/>
            </a:pPr>
            <a:r>
              <a:rPr lang="en-US" sz="3600" b="1" dirty="0" smtClean="0">
                <a:solidFill>
                  <a:srgbClr val="000000"/>
                </a:solidFill>
                <a:latin typeface="Champagne &amp; Limousines"/>
                <a:cs typeface="Champagne &amp; Limousines"/>
              </a:rPr>
              <a:t>is used in everyday English!</a:t>
            </a:r>
          </a:p>
        </p:txBody>
      </p:sp>
      <p:sp>
        <p:nvSpPr>
          <p:cNvPr id="6" name="Left Arrow 5"/>
          <p:cNvSpPr/>
          <p:nvPr/>
        </p:nvSpPr>
        <p:spPr>
          <a:xfrm rot="2537203">
            <a:off x="6180056" y="2780639"/>
            <a:ext cx="2773777" cy="1524000"/>
          </a:xfrm>
          <a:prstGeom prst="leftArrow">
            <a:avLst>
              <a:gd name="adj1" fmla="val 76316"/>
              <a:gd name="adj2" fmla="val 38216"/>
            </a:avLst>
          </a:prstGeom>
          <a:solidFill>
            <a:schemeClr val="accent2">
              <a:alpha val="2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rtlCol="0" anchor="ctr"/>
          <a:lstStyle/>
          <a:p>
            <a:pPr algn="ctr"/>
            <a:r>
              <a:rPr lang="en-US" dirty="0" smtClean="0"/>
              <a:t>Fill in your notes! </a:t>
            </a:r>
          </a:p>
          <a:p>
            <a:pPr algn="ctr"/>
            <a:r>
              <a:rPr lang="en-US" dirty="0" smtClean="0"/>
              <a:t>Copy down words in </a:t>
            </a:r>
            <a:r>
              <a:rPr lang="en-US" b="1" dirty="0" smtClean="0">
                <a:solidFill>
                  <a:srgbClr val="0000FF"/>
                </a:solidFill>
              </a:rPr>
              <a:t>THIS color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I.  Vocabulary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</p:spTree>
    <p:extLst>
      <p:ext uri="{BB962C8B-B14F-4D97-AF65-F5344CB8AC3E}">
        <p14:creationId xmlns:p14="http://schemas.microsoft.com/office/powerpoint/2010/main" val="394337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Two Types of Observations</a:t>
            </a:r>
            <a:endParaRPr lang="en-US" b="1" dirty="0">
              <a:latin typeface="Champagne &amp; Limousines"/>
              <a:cs typeface="Champagne &amp; Limousin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9021"/>
            <a:ext cx="8334022" cy="3519311"/>
          </a:xfrm>
        </p:spPr>
        <p:txBody>
          <a:bodyPr>
            <a:normAutofit fontScale="92500"/>
          </a:bodyPr>
          <a:lstStyle/>
          <a:p>
            <a:pPr indent="-222250">
              <a:buNone/>
            </a:pPr>
            <a:r>
              <a:rPr lang="en-US" sz="3600" b="1" dirty="0" smtClean="0">
                <a:latin typeface="Champagne &amp; Limousines"/>
                <a:cs typeface="Champagne &amp; Limousines"/>
              </a:rPr>
              <a:t>Qualitative Observation:</a:t>
            </a:r>
            <a:r>
              <a:rPr lang="en-US" sz="3600" dirty="0" smtClean="0">
                <a:latin typeface="Champagne &amp; Limousines"/>
                <a:cs typeface="Champagne &amp; Limousines"/>
              </a:rPr>
              <a:t> </a:t>
            </a:r>
            <a:r>
              <a:rPr lang="en-US" sz="3600" dirty="0" smtClean="0">
                <a:solidFill>
                  <a:srgbClr val="953735"/>
                </a:solidFill>
                <a:latin typeface="Champagne &amp; Limousines"/>
                <a:cs typeface="Champagne &amp; Limousines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Refers to </a:t>
            </a:r>
            <a:r>
              <a:rPr lang="en-US" sz="3600" b="1" u="sng" dirty="0" err="1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quaLity</a:t>
            </a:r>
            <a:r>
              <a:rPr lang="en-US" sz="3600" b="1" u="sng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 (its features)</a:t>
            </a:r>
            <a:r>
              <a:rPr lang="en-US" sz="36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 of an object/event</a:t>
            </a:r>
          </a:p>
          <a:p>
            <a:pPr lvl="1">
              <a:buSzPct val="80000"/>
              <a:buFont typeface="Wingdings" charset="2"/>
              <a:buChar char="§"/>
            </a:pPr>
            <a:r>
              <a:rPr lang="en-US" sz="2600" i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Ex: shape, color, texture, location, activity</a:t>
            </a:r>
          </a:p>
          <a:p>
            <a:pPr lvl="2">
              <a:buNone/>
            </a:pPr>
            <a:endParaRPr lang="en-US" dirty="0" smtClean="0">
              <a:latin typeface="Champagne &amp; Limousines"/>
              <a:cs typeface="Champagne &amp; Limousines"/>
            </a:endParaRPr>
          </a:p>
          <a:p>
            <a:pPr marL="120650" indent="0">
              <a:buNone/>
            </a:pPr>
            <a:r>
              <a:rPr lang="en-US" sz="3600" b="1" dirty="0" smtClean="0">
                <a:latin typeface="Champagne &amp; Limousines"/>
                <a:cs typeface="Champagne &amp; Limousines"/>
              </a:rPr>
              <a:t>Quantitative Observation: </a:t>
            </a:r>
            <a:r>
              <a:rPr lang="en-US" sz="36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Refers to </a:t>
            </a:r>
            <a:r>
              <a:rPr lang="en-US" sz="3600" b="1" u="sng" dirty="0" err="1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quaNtity</a:t>
            </a:r>
            <a:r>
              <a:rPr lang="en-US" sz="3600" b="1" u="sng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 (how much)</a:t>
            </a:r>
            <a:r>
              <a:rPr lang="en-US" sz="36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 of an object/event</a:t>
            </a:r>
          </a:p>
          <a:p>
            <a:pPr lvl="1">
              <a:buSzPct val="80000"/>
              <a:buFont typeface="Wingdings" charset="2"/>
              <a:buChar char="§"/>
            </a:pPr>
            <a:r>
              <a:rPr lang="en-US" sz="2600" i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Ex: number, length, volume, temperature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I.  Vocabulary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</p:spTree>
    <p:extLst>
      <p:ext uri="{BB962C8B-B14F-4D97-AF65-F5344CB8AC3E}">
        <p14:creationId xmlns:p14="http://schemas.microsoft.com/office/powerpoint/2010/main" val="2059585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708374" y="448783"/>
            <a:ext cx="5488293" cy="5728543"/>
            <a:chOff x="457200" y="3084240"/>
            <a:chExt cx="3235516" cy="3420371"/>
          </a:xfrm>
        </p:grpSpPr>
        <p:sp>
          <p:nvSpPr>
            <p:cNvPr id="5" name="Rectangle 4"/>
            <p:cNvSpPr/>
            <p:nvPr/>
          </p:nvSpPr>
          <p:spPr>
            <a:xfrm>
              <a:off x="457200" y="3084240"/>
              <a:ext cx="3235516" cy="3420371"/>
            </a:xfrm>
            <a:prstGeom prst="rect">
              <a:avLst/>
            </a:prstGeom>
            <a:solidFill>
              <a:srgbClr val="FFFFFF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/>
          </p:nvSpPr>
          <p:spPr>
            <a:xfrm>
              <a:off x="1175054" y="3374162"/>
              <a:ext cx="1839585" cy="690287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75054" y="4161089"/>
              <a:ext cx="1839585" cy="214199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409736" y="4409592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376077" y="4409592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10282" y="5017536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376623" y="5017536"/>
              <a:ext cx="386537" cy="3865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07259" y="5584085"/>
              <a:ext cx="386537" cy="6775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759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Inferences </a:t>
            </a:r>
            <a:r>
              <a:rPr lang="en-US" sz="2000" b="1" i="1" dirty="0" smtClean="0">
                <a:latin typeface="Champagne &amp; Limousines"/>
                <a:cs typeface="Champagne &amp; Limousines"/>
              </a:rPr>
              <a:t>(</a:t>
            </a:r>
            <a:r>
              <a:rPr lang="en-US" sz="1600" b="1" i="1" dirty="0" smtClean="0">
                <a:latin typeface="Champagne &amp; Limousines"/>
                <a:cs typeface="Champagne &amp; Limousines"/>
              </a:rPr>
              <a:t>AKA</a:t>
            </a:r>
            <a:r>
              <a:rPr lang="en-US" sz="2000" b="1" i="1" dirty="0" smtClean="0">
                <a:latin typeface="Champagne &amp; Limousines"/>
                <a:cs typeface="Champagne &amp; Limousines"/>
              </a:rPr>
              <a:t> Interpretation)</a:t>
            </a:r>
            <a:endParaRPr lang="en-US" b="1" i="1" dirty="0">
              <a:latin typeface="Champagne &amp; Limousines"/>
              <a:cs typeface="Champagne &amp; Limousine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305082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Champagne &amp; Limousines"/>
                <a:cs typeface="Champagne &amp; Limousines"/>
              </a:rPr>
              <a:t>Inference: </a:t>
            </a:r>
            <a:r>
              <a:rPr lang="en-US" sz="36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A logical and educated explanation, based on observations</a:t>
            </a:r>
          </a:p>
          <a:p>
            <a:pPr lvl="1"/>
            <a:r>
              <a:rPr lang="en-US" sz="3200" b="1" dirty="0" smtClean="0">
                <a:solidFill>
                  <a:srgbClr val="0000FF"/>
                </a:solidFill>
                <a:latin typeface="Champagne &amp; Limousines"/>
                <a:cs typeface="Champagne &amp; Limousines"/>
              </a:rPr>
              <a:t>Inferences may be different, based on the scientist’s background.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I.  Vocabulary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</p:spTree>
    <p:extLst>
      <p:ext uri="{BB962C8B-B14F-4D97-AF65-F5344CB8AC3E}">
        <p14:creationId xmlns:p14="http://schemas.microsoft.com/office/powerpoint/2010/main" val="3288873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Part </a:t>
            </a:r>
            <a:r>
              <a:rPr lang="en-US" b="1" dirty="0" smtClean="0">
                <a:latin typeface="Champagne &amp; Limousines"/>
                <a:cs typeface="Champagne &amp; Limousines"/>
              </a:rPr>
              <a:t>III. </a:t>
            </a:r>
            <a:r>
              <a:rPr lang="en-US" b="1" dirty="0" smtClean="0">
                <a:latin typeface="Champagne &amp; Limousines"/>
                <a:cs typeface="Champagne &amp; Limousines"/>
              </a:rPr>
              <a:t>Practice #1</a:t>
            </a:r>
            <a:endParaRPr lang="en-US" b="1" i="1" dirty="0">
              <a:latin typeface="Champagne &amp; Limousines"/>
              <a:cs typeface="Champagne &amp; Limousine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II.  Practice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311" y="1295401"/>
            <a:ext cx="41656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306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latin typeface="Champagne &amp; Limousines"/>
                <a:cs typeface="Champagne &amp; Limousines"/>
              </a:rPr>
              <a:t>Part </a:t>
            </a:r>
            <a:r>
              <a:rPr lang="en-US" b="1" dirty="0" smtClean="0">
                <a:latin typeface="Champagne &amp; Limousines"/>
                <a:cs typeface="Champagne &amp; Limousines"/>
              </a:rPr>
              <a:t>III. </a:t>
            </a:r>
            <a:r>
              <a:rPr lang="en-US" b="1" dirty="0" smtClean="0">
                <a:latin typeface="Champagne &amp; Limousines"/>
                <a:cs typeface="Champagne &amp; Limousines"/>
              </a:rPr>
              <a:t>Practice #2</a:t>
            </a:r>
            <a:endParaRPr lang="en-US" b="1" i="1" dirty="0">
              <a:latin typeface="Champagne &amp; Limousines"/>
              <a:cs typeface="Champagne &amp; Limousine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87868"/>
            <a:ext cx="18288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Champagne &amp; Limousines"/>
                <a:cs typeface="Champagne &amp; Limousines"/>
              </a:rPr>
              <a:t>Part II.  Practice</a:t>
            </a:r>
            <a:endParaRPr lang="en-US" i="1" dirty="0">
              <a:latin typeface="Champagne &amp; Limousines"/>
              <a:cs typeface="Champagne &amp; Limousine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16945" t="2667" r="18611" b="8814"/>
          <a:stretch/>
        </p:blipFill>
        <p:spPr>
          <a:xfrm>
            <a:off x="2215444" y="1334910"/>
            <a:ext cx="4205112" cy="433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62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Advantage">
      <a:majorFont>
        <a:latin typeface="Rockwell"/>
        <a:ea typeface=""/>
        <a:cs typeface=""/>
        <a:font script="Jpan" typeface="ＭＳ ゴシック"/>
      </a:majorFont>
      <a:minorFont>
        <a:latin typeface="Rockwell"/>
        <a:ea typeface=""/>
        <a:cs typeface=""/>
        <a:font script="Jpan" typeface="ＭＳ ゴシック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5443</TotalTime>
  <Words>485</Words>
  <Application>Microsoft Macintosh PowerPoint</Application>
  <PresentationFormat>On-screen Show (4:3)</PresentationFormat>
  <Paragraphs>94</Paragraphs>
  <Slides>17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Clarity</vt:lpstr>
      <vt:lpstr>WARM UP – Aug. 25, 2017</vt:lpstr>
      <vt:lpstr>Part I. Demonstration</vt:lpstr>
      <vt:lpstr>Observations vs. Inferences</vt:lpstr>
      <vt:lpstr>What is an Observation in Science?</vt:lpstr>
      <vt:lpstr>Two Types of Observations</vt:lpstr>
      <vt:lpstr>PowerPoint Presentation</vt:lpstr>
      <vt:lpstr>Inferences (AKA Interpretation)</vt:lpstr>
      <vt:lpstr>Part III. Practice #1</vt:lpstr>
      <vt:lpstr>Part III. Practice #2</vt:lpstr>
      <vt:lpstr>Group Work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 IV. Who is Mr. Thomas?</vt:lpstr>
      <vt:lpstr>Part IV. Who is Mr. Thomas? – Debrief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 – Sept. 5, 2014</dc:title>
  <dc:creator>Helen Shao</dc:creator>
  <cp:lastModifiedBy>Scott Thomas</cp:lastModifiedBy>
  <cp:revision>54</cp:revision>
  <dcterms:created xsi:type="dcterms:W3CDTF">2014-09-05T03:54:15Z</dcterms:created>
  <dcterms:modified xsi:type="dcterms:W3CDTF">2017-08-18T17:50:57Z</dcterms:modified>
</cp:coreProperties>
</file>